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78" r:id="rId2"/>
    <p:sldId id="479" r:id="rId3"/>
    <p:sldId id="480" r:id="rId4"/>
    <p:sldId id="475" r:id="rId5"/>
    <p:sldId id="482" r:id="rId6"/>
    <p:sldId id="483" r:id="rId7"/>
    <p:sldId id="484" r:id="rId8"/>
    <p:sldId id="485" r:id="rId9"/>
    <p:sldId id="429" r:id="rId10"/>
    <p:sldId id="437" r:id="rId11"/>
    <p:sldId id="440" r:id="rId12"/>
    <p:sldId id="473" r:id="rId13"/>
    <p:sldId id="443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6" r:id="rId24"/>
    <p:sldId id="495" r:id="rId25"/>
    <p:sldId id="463" r:id="rId26"/>
    <p:sldId id="457" r:id="rId27"/>
    <p:sldId id="465" r:id="rId28"/>
    <p:sldId id="497" r:id="rId29"/>
    <p:sldId id="498" r:id="rId30"/>
    <p:sldId id="462" r:id="rId31"/>
    <p:sldId id="476" r:id="rId32"/>
    <p:sldId id="431" r:id="rId33"/>
    <p:sldId id="378" r:id="rId34"/>
    <p:sldId id="43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C7"/>
    <a:srgbClr val="FAF1D0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0510" autoAdjust="0"/>
  </p:normalViewPr>
  <p:slideViewPr>
    <p:cSldViewPr>
      <p:cViewPr varScale="1">
        <p:scale>
          <a:sx n="83" d="100"/>
          <a:sy n="83" d="100"/>
        </p:scale>
        <p:origin x="16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4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F461A5-E81A-45E9-AE1A-879770158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1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uncertainty in the broadest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model can vary based on the application and the available data</a:t>
            </a:r>
            <a:endParaRPr lang="en-US" baseline="0" dirty="0"/>
          </a:p>
          <a:p>
            <a:r>
              <a:rPr lang="en-US" baseline="0" dirty="0" smtClean="0"/>
              <a:t>You can obtain an error layer if you </a:t>
            </a:r>
            <a:r>
              <a:rPr lang="en-US" baseline="0" dirty="0" err="1" smtClean="0"/>
              <a:t>Krige</a:t>
            </a:r>
            <a:r>
              <a:rPr lang="en-US" baseline="0" dirty="0" smtClean="0"/>
              <a:t> data to get an interpolated surface.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2km estimated from looking a</a:t>
            </a:r>
            <a:r>
              <a:rPr lang="en-US" baseline="0" dirty="0" smtClean="0"/>
              <a:t> the length of the trawls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noise</a:t>
            </a:r>
            <a:r>
              <a:rPr lang="en-US" baseline="0" dirty="0" smtClean="0"/>
              <a:t> in the predictors</a:t>
            </a:r>
          </a:p>
          <a:p>
            <a:r>
              <a:rPr lang="en-US" baseline="0" dirty="0" smtClean="0"/>
              <a:t>This is also an advantage of modeling at relative low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of over 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AUC gives</a:t>
            </a:r>
            <a:r>
              <a:rPr lang="en-US" baseline="0" dirty="0" smtClean="0"/>
              <a:t> the highest value with the lowest regularization (and the most over-fitting)</a:t>
            </a:r>
          </a:p>
          <a:p>
            <a:r>
              <a:rPr lang="en-US" baseline="0" dirty="0" smtClean="0"/>
              <a:t>AIC gives the lowest (best) value when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Demonstrates</a:t>
            </a:r>
            <a:r>
              <a:rPr lang="en-US" baseline="0" dirty="0" smtClean="0"/>
              <a:t> why we can’t use AIC with different sets of sample data</a:t>
            </a:r>
          </a:p>
          <a:p>
            <a:r>
              <a:rPr lang="en-US" baseline="0" dirty="0" smtClean="0"/>
              <a:t>AUC Goes up with smaller numbers of points because the amount of variance in the sample data is smaller</a:t>
            </a:r>
          </a:p>
          <a:p>
            <a:r>
              <a:rPr lang="en-US" baseline="0" dirty="0" smtClean="0"/>
              <a:t>Could lead to thinking that we have enough data points but we’ve really under sampled the species niche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461A5-E81A-45E9-AE1A-879770158F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2B09-E5C4-475A-A19B-46B9F3BA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EB0B-C10C-4BA7-BAC3-CFF57B20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9157-B915-4A90-B1D8-755239A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83A4-D120-4541-AED0-F55D3FF2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426C-9782-40EE-885B-4F8B598A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361F3-0D72-4B8C-BCBE-5D6F37957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E86B-12B0-44B0-8ECE-749CCD1DE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504E-FFE2-4173-BBF3-06FE23087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99FD-88E4-4BCD-9364-EE62B528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B982-F15D-4CC9-B4E4-0AA885255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7D2B-601F-4559-A63A-DA442B52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78B6-7D90-4F0D-9578-1F71F8C28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1CFAB8-3BF3-4E93-8E3D-2A0CA28D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schapire/maxent/" TargetMode="External"/><Relationship Id="rId2" Type="http://schemas.openxmlformats.org/officeDocument/2006/relationships/hyperlink" Target="http://data.nodc.noaa.gov/pathfinder/Version5.2/GDS_TechSpecs_v2.0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18" y="2819400"/>
            <a:ext cx="405292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1295400"/>
          </a:xfrm>
        </p:spPr>
        <p:txBody>
          <a:bodyPr/>
          <a:lstStyle/>
          <a:p>
            <a:r>
              <a:rPr lang="en-US" dirty="0" smtClean="0"/>
              <a:t>How “certain” of the data are we?</a:t>
            </a:r>
          </a:p>
          <a:p>
            <a:r>
              <a:rPr lang="en-US" dirty="0" smtClean="0"/>
              <a:t>How much “error” does it contain?</a:t>
            </a:r>
          </a:p>
          <a:p>
            <a:r>
              <a:rPr lang="en-US" dirty="0" smtClean="0"/>
              <a:t>How well does the model match reality?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6800" y="281940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Goal:</a:t>
            </a:r>
          </a:p>
          <a:p>
            <a:pPr lvl="1"/>
            <a:r>
              <a:rPr lang="en-US" kern="0" dirty="0" smtClean="0"/>
              <a:t>Understand and document uncertainties from data collection to publication</a:t>
            </a:r>
          </a:p>
        </p:txBody>
      </p:sp>
    </p:spTree>
    <p:extLst>
      <p:ext uri="{BB962C8B-B14F-4D97-AF65-F5344CB8AC3E}">
        <p14:creationId xmlns:p14="http://schemas.microsoft.com/office/powerpoint/2010/main" val="18977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337"/>
            <a:ext cx="9154212" cy="5196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485481"/>
            <a:ext cx="228600" cy="228600"/>
          </a:xfrm>
          <a:prstGeom prst="ellipse">
            <a:avLst/>
          </a:prstGeom>
          <a:solidFill>
            <a:srgbClr val="0086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02830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"/>
            <a:ext cx="496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SEAMAP Trawls (&gt;47,000 records)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914400"/>
            <a:ext cx="618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 Snapper Occurrences (&gt;6,000 records)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091862"/>
            <a:ext cx="7924800" cy="5638800"/>
          </a:xfrm>
        </p:spPr>
        <p:txBody>
          <a:bodyPr/>
          <a:lstStyle/>
          <a:p>
            <a:r>
              <a:rPr lang="en-US" sz="2800" dirty="0"/>
              <a:t>Spatial </a:t>
            </a:r>
            <a:r>
              <a:rPr lang="en-US" sz="2800" dirty="0" smtClean="0"/>
              <a:t>Precision</a:t>
            </a:r>
            <a:endParaRPr lang="en-US" sz="2800" dirty="0"/>
          </a:p>
          <a:p>
            <a:pPr lvl="1" indent="-342900"/>
            <a:r>
              <a:rPr lang="en-US" sz="2400" dirty="0" smtClean="0">
                <a:solidFill>
                  <a:srgbClr val="FF0000"/>
                </a:solidFill>
              </a:rPr>
              <a:t>Standard Deviation of about 2 km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/>
              <a:t>Spatial </a:t>
            </a:r>
            <a:r>
              <a:rPr lang="en-US" sz="2800" dirty="0" smtClean="0"/>
              <a:t>Accuracy: </a:t>
            </a:r>
          </a:p>
          <a:p>
            <a:pPr lvl="1"/>
            <a:r>
              <a:rPr lang="en-US" sz="2400" dirty="0" smtClean="0"/>
              <a:t>&lt; 1km </a:t>
            </a:r>
          </a:p>
          <a:p>
            <a:r>
              <a:rPr lang="en-US" sz="2800" dirty="0" smtClean="0"/>
              <a:t>Sampling Bias: </a:t>
            </a:r>
          </a:p>
          <a:p>
            <a:pPr lvl="1" indent="-342900"/>
            <a:r>
              <a:rPr lang="en-US" sz="2400" dirty="0" smtClean="0"/>
              <a:t>Some areas more heavily sampled</a:t>
            </a:r>
            <a:endParaRPr lang="en-US" sz="2400" dirty="0"/>
          </a:p>
          <a:p>
            <a:r>
              <a:rPr lang="en-US" sz="2800" dirty="0" smtClean="0"/>
              <a:t>Identification Errors: </a:t>
            </a:r>
          </a:p>
          <a:p>
            <a:pPr lvl="1" indent="-342900"/>
            <a:r>
              <a:rPr lang="en-US" sz="2400" dirty="0" smtClean="0"/>
              <a:t>Unknown but red snapper are pretty easy to identify</a:t>
            </a:r>
            <a:endParaRPr lang="en-US" sz="2400" dirty="0"/>
          </a:p>
          <a:p>
            <a:r>
              <a:rPr lang="en-US" sz="2800" dirty="0"/>
              <a:t>Date </a:t>
            </a:r>
            <a:r>
              <a:rPr lang="en-US" sz="2800" dirty="0" smtClean="0"/>
              <a:t>problems: </a:t>
            </a:r>
          </a:p>
          <a:p>
            <a:pPr lvl="1" indent="-342900"/>
            <a:r>
              <a:rPr lang="en-US" sz="2400" dirty="0" smtClean="0"/>
              <a:t>Not a temporal model</a:t>
            </a:r>
            <a:endParaRPr lang="en-US" sz="2400" dirty="0"/>
          </a:p>
          <a:p>
            <a:r>
              <a:rPr lang="en-US" sz="2800" dirty="0" smtClean="0"/>
              <a:t>Gridding: </a:t>
            </a:r>
          </a:p>
          <a:p>
            <a:pPr lvl="1"/>
            <a:r>
              <a:rPr lang="en-US" sz="2400" dirty="0" smtClean="0"/>
              <a:t>Not at 9 kilometers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2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Jiggling The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shifting the position of the points based on a given standard deviation based on sample uncertainty</a:t>
            </a:r>
          </a:p>
          <a:p>
            <a:r>
              <a:rPr lang="en-US" dirty="0" smtClean="0"/>
              <a:t>Running the model repeatedly to see the potential effect of the uncertainty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0" y="4572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43500" y="4343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5943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H="1">
            <a:off x="4800600" y="4538522"/>
            <a:ext cx="376378" cy="338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</p:cNvCxnSpPr>
          <p:nvPr/>
        </p:nvCxnSpPr>
        <p:spPr>
          <a:xfrm>
            <a:off x="2481122" y="4767122"/>
            <a:ext cx="338278" cy="719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</p:cNvCxnSpPr>
          <p:nvPr/>
        </p:nvCxnSpPr>
        <p:spPr>
          <a:xfrm flipV="1">
            <a:off x="5986322" y="5620732"/>
            <a:ext cx="414478" cy="356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91000" y="572158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4038600" y="5486400"/>
            <a:ext cx="185878" cy="2686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5358" cy="688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23" y="5029200"/>
            <a:ext cx="4716277" cy="1852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429000"/>
            <a:ext cx="3916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Density of</a:t>
            </a:r>
          </a:p>
          <a:p>
            <a:pPr algn="r"/>
            <a:r>
              <a:rPr lang="en-US" b="1" dirty="0" smtClean="0"/>
              <a:t>Platforms and Pipelines</a:t>
            </a:r>
          </a:p>
          <a:p>
            <a:pPr algn="r"/>
            <a:r>
              <a:rPr lang="en-US" sz="1600" dirty="0" smtClean="0"/>
              <a:t>Created </a:t>
            </a:r>
            <a:r>
              <a:rPr lang="en-US" sz="1600" dirty="0"/>
              <a:t>from Bureau of Ocean Energy </a:t>
            </a:r>
            <a:r>
              <a:rPr lang="en-US" sz="1600" dirty="0" smtClean="0"/>
              <a:t>Management </a:t>
            </a:r>
            <a:r>
              <a:rPr lang="en-US" sz="1600" dirty="0"/>
              <a:t>(BOEM</a:t>
            </a:r>
            <a:r>
              <a:rPr lang="en-US" sz="1600" dirty="0" smtClean="0"/>
              <a:t>) Point Data Set</a:t>
            </a:r>
          </a:p>
          <a:p>
            <a:pPr algn="r"/>
            <a:r>
              <a:rPr lang="en-US" sz="1600" dirty="0" smtClean="0"/>
              <a:t>Uncertainty? </a:t>
            </a:r>
          </a:p>
          <a:p>
            <a:pPr algn="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5718" y="5107490"/>
            <a:ext cx="33048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Bathymetry</a:t>
            </a:r>
          </a:p>
          <a:p>
            <a:pPr algn="r"/>
            <a:r>
              <a:rPr lang="en-US" sz="1600" dirty="0" smtClean="0"/>
              <a:t>Resampled from 90m</a:t>
            </a:r>
          </a:p>
          <a:p>
            <a:pPr algn="r"/>
            <a:r>
              <a:rPr lang="en-US" sz="1600" dirty="0" smtClean="0"/>
              <a:t>NOAA Coastal Inundation Dataset</a:t>
            </a:r>
          </a:p>
          <a:p>
            <a:pPr algn="r"/>
            <a:r>
              <a:rPr lang="en-US" sz="1600" dirty="0" smtClean="0"/>
              <a:t>And others</a:t>
            </a:r>
          </a:p>
          <a:p>
            <a:pPr algn="r"/>
            <a:r>
              <a:rPr lang="en-US" sz="1600" dirty="0" smtClean="0"/>
              <a:t>Uncertainty &lt; 9km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752600"/>
            <a:ext cx="43214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Net Primary Production (NPP)</a:t>
            </a:r>
          </a:p>
          <a:p>
            <a:pPr algn="r"/>
            <a:r>
              <a:rPr lang="en-US" sz="1600" dirty="0" smtClean="0"/>
              <a:t>Milligrams </a:t>
            </a:r>
            <a:r>
              <a:rPr lang="en-US" sz="1600" dirty="0"/>
              <a:t>of Carbon per </a:t>
            </a:r>
            <a:endParaRPr lang="en-US" sz="1600" dirty="0" smtClean="0"/>
          </a:p>
          <a:p>
            <a:pPr algn="r"/>
            <a:r>
              <a:rPr lang="en-US" sz="1600" dirty="0" smtClean="0"/>
              <a:t>Meter Squared </a:t>
            </a:r>
            <a:r>
              <a:rPr lang="en-US" sz="1600" dirty="0"/>
              <a:t>per </a:t>
            </a:r>
            <a:r>
              <a:rPr lang="en-US" sz="1600" dirty="0" smtClean="0"/>
              <a:t>Day</a:t>
            </a:r>
          </a:p>
          <a:p>
            <a:pPr algn="r"/>
            <a:r>
              <a:rPr lang="en-US" sz="1600" dirty="0" smtClean="0"/>
              <a:t>OSU Ocean Productivity </a:t>
            </a:r>
          </a:p>
          <a:p>
            <a:pPr algn="r"/>
            <a:r>
              <a:rPr lang="en-US" sz="1600" dirty="0" smtClean="0"/>
              <a:t>Uncertainty?</a:t>
            </a:r>
            <a:endParaRPr 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809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0397" y="0"/>
            <a:ext cx="36172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Sea Surface Temperature (SST)</a:t>
            </a:r>
          </a:p>
          <a:p>
            <a:pPr algn="r"/>
            <a:r>
              <a:rPr lang="en-US" sz="1600" dirty="0" smtClean="0"/>
              <a:t>NOAA</a:t>
            </a:r>
          </a:p>
          <a:p>
            <a:pPr algn="r"/>
            <a:r>
              <a:rPr lang="en-US" sz="1600" dirty="0" smtClean="0"/>
              <a:t>AVHRR Pathfinder Satellite</a:t>
            </a:r>
          </a:p>
          <a:p>
            <a:pPr algn="r"/>
            <a:r>
              <a:rPr lang="en-US" sz="1600" dirty="0" smtClean="0"/>
              <a:t>Spatial: 9km</a:t>
            </a:r>
          </a:p>
          <a:p>
            <a:pPr algn="r"/>
            <a:r>
              <a:rPr lang="en-US" sz="1600" dirty="0" smtClean="0"/>
              <a:t>Measured: &lt;0.4 K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629086"/>
            <a:ext cx="4715759" cy="176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44" y="3352800"/>
            <a:ext cx="4726756" cy="1702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1629086"/>
            <a:ext cx="3204606" cy="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7784" y="3352800"/>
            <a:ext cx="3204606" cy="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8768" y="5073768"/>
            <a:ext cx="3204606" cy="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Should model at the lowest resolution of the predictor layers or lower</a:t>
            </a:r>
          </a:p>
          <a:p>
            <a:r>
              <a:rPr lang="en-US" dirty="0" smtClean="0"/>
              <a:t>Lower resolution:</a:t>
            </a:r>
          </a:p>
          <a:p>
            <a:pPr lvl="1"/>
            <a:r>
              <a:rPr lang="en-US" dirty="0" smtClean="0"/>
              <a:t>Can reduce problems from sample data uncertainty</a:t>
            </a:r>
          </a:p>
          <a:p>
            <a:pPr lvl="1"/>
            <a:r>
              <a:rPr lang="en-US" dirty="0" smtClean="0"/>
              <a:t>In same cases can combine sample data into measures such as CPUE, density, abundance</a:t>
            </a:r>
          </a:p>
          <a:p>
            <a:pPr lvl="1"/>
            <a:r>
              <a:rPr lang="en-US" dirty="0" smtClean="0"/>
              <a:t>Reduces detail of final model</a:t>
            </a:r>
          </a:p>
          <a:p>
            <a:r>
              <a:rPr lang="en-US" dirty="0" smtClean="0"/>
              <a:t>For these tests: 9km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dirty="0" smtClean="0"/>
              <a:t>Histograms of Predictor Layers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118"/>
            <a:ext cx="44196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791507"/>
            <a:ext cx="4495800" cy="30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95800" cy="28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511"/>
            <a:ext cx="4419600" cy="31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990600"/>
          </a:xfrm>
        </p:spPr>
        <p:txBody>
          <a:bodyPr/>
          <a:lstStyle/>
          <a:p>
            <a:r>
              <a:rPr lang="en-US" dirty="0" smtClean="0"/>
              <a:t>Predictor Layer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924800" cy="4953000"/>
          </a:xfrm>
        </p:spPr>
        <p:txBody>
          <a:bodyPr/>
          <a:lstStyle/>
          <a:p>
            <a:r>
              <a:rPr lang="en-US" dirty="0" smtClean="0"/>
              <a:t>Noise: Minimal</a:t>
            </a:r>
            <a:endParaRPr lang="en-US" dirty="0"/>
          </a:p>
          <a:p>
            <a:r>
              <a:rPr lang="en-US" dirty="0" smtClean="0"/>
              <a:t>Correlation: Eliminate NPP</a:t>
            </a:r>
            <a:endParaRPr lang="en-US" dirty="0"/>
          </a:p>
          <a:p>
            <a:r>
              <a:rPr lang="en-US" dirty="0"/>
              <a:t>Spatial </a:t>
            </a:r>
            <a:r>
              <a:rPr lang="en-US" dirty="0" smtClean="0"/>
              <a:t>Errors: Unknown, &lt; 9km?</a:t>
            </a:r>
            <a:endParaRPr lang="en-US" dirty="0"/>
          </a:p>
          <a:p>
            <a:r>
              <a:rPr lang="en-US" dirty="0"/>
              <a:t>Measurement </a:t>
            </a:r>
            <a:r>
              <a:rPr lang="en-US" dirty="0" smtClean="0"/>
              <a:t>errors: Minimal to Unknown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Y:\FromJake\NPP_S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70" y="3352800"/>
            <a:ext cx="5030498" cy="3501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8462" y="5930743"/>
            <a:ext cx="256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Spearman’s Coefficient</a:t>
            </a:r>
          </a:p>
          <a:p>
            <a:pPr algn="r"/>
            <a:r>
              <a:rPr lang="en-US" dirty="0" smtClean="0"/>
              <a:t>NPP to SST</a:t>
            </a:r>
          </a:p>
          <a:p>
            <a:pPr algn="r"/>
            <a:r>
              <a:rPr lang="en-US" dirty="0" smtClean="0"/>
              <a:t>Correlation: 0.99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Software: Maxent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Popular, relatively easy to use</a:t>
            </a:r>
          </a:p>
          <a:p>
            <a:r>
              <a:rPr lang="en-US" dirty="0" smtClean="0"/>
              <a:t>Only requires presence 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Known for over-fitting</a:t>
            </a:r>
          </a:p>
          <a:p>
            <a:r>
              <a:rPr lang="en-US" dirty="0" smtClean="0"/>
              <a:t>Performs “piece-wise” regression</a:t>
            </a:r>
          </a:p>
          <a:p>
            <a:r>
              <a:rPr lang="en-US" dirty="0" smtClean="0"/>
              <a:t>Assumes:</a:t>
            </a:r>
          </a:p>
          <a:p>
            <a:pPr lvl="1"/>
            <a:r>
              <a:rPr lang="en-US" dirty="0" smtClean="0"/>
              <a:t>Predictors are error free</a:t>
            </a:r>
          </a:p>
          <a:p>
            <a:pPr lvl="1"/>
            <a:r>
              <a:rPr lang="en-US" dirty="0" smtClean="0"/>
              <a:t>Independence of errors in response</a:t>
            </a:r>
          </a:p>
          <a:p>
            <a:pPr lvl="1"/>
            <a:r>
              <a:rPr lang="en-US" dirty="0" smtClean="0"/>
              <a:t>Lack of correlation in predictors</a:t>
            </a:r>
          </a:p>
          <a:p>
            <a:pPr lvl="1"/>
            <a:r>
              <a:rPr lang="en-US" dirty="0" smtClean="0"/>
              <a:t>Constant variance</a:t>
            </a:r>
          </a:p>
          <a:p>
            <a:pPr lvl="1"/>
            <a:r>
              <a:rPr lang="en-US" dirty="0" smtClean="0"/>
              <a:t>Random data collection  over sample area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regularization multipliers</a:t>
            </a:r>
          </a:p>
          <a:p>
            <a:pPr lvl="1"/>
            <a:r>
              <a:rPr lang="en-US" dirty="0" smtClean="0"/>
              <a:t>Select regularization for other tests</a:t>
            </a:r>
          </a:p>
          <a:p>
            <a:r>
              <a:rPr lang="en-US" dirty="0"/>
              <a:t>Try different numbers of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Determine the number of samples to use</a:t>
            </a:r>
            <a:endParaRPr lang="en-US" dirty="0"/>
          </a:p>
          <a:p>
            <a:r>
              <a:rPr lang="en-US" dirty="0" smtClean="0"/>
              <a:t>“Jiggle” the sample data spatially</a:t>
            </a:r>
          </a:p>
          <a:p>
            <a:pPr lvl="1"/>
            <a:r>
              <a:rPr lang="en-US" dirty="0" smtClean="0"/>
              <a:t>Introduce different amounts of spatial error</a:t>
            </a:r>
          </a:p>
        </p:txBody>
      </p:sp>
    </p:spTree>
    <p:extLst>
      <p:ext uri="{BB962C8B-B14F-4D97-AF65-F5344CB8AC3E}">
        <p14:creationId xmlns:p14="http://schemas.microsoft.com/office/powerpoint/2010/main" val="8987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Regularization=0.1</a:t>
            </a:r>
            <a:endParaRPr lang="en-US" dirty="0"/>
          </a:p>
        </p:txBody>
      </p:sp>
      <p:pic>
        <p:nvPicPr>
          <p:cNvPr id="4098" name="Picture 2" descr="C:\Users\grahajam\Dropbox\SEER Share\Documents\Presentations\ImagesForPresentations\Regularization.1\Bathy_Reg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965200"/>
            <a:ext cx="4457701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rahajam\Dropbox\SEER Share\Documents\Presentations\ImagesForPresentations\Regularization.1\Infra_Reg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44577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ahajam\Dropbox\SEER Share\Documents\Presentations\ImagesForPresentations\Regularization.1\npp_reg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3886201"/>
            <a:ext cx="44577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rahajam\Dropbox\SEER Share\Documents\Presentations\ImagesForPresentations\Regularization.1\SST_reg.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4577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LifeMapper: </a:t>
            </a:r>
            <a:r>
              <a:rPr lang="en-US" i="1" smtClean="0"/>
              <a:t>Tamarix chinensis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455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7419975" y="64881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LifeMapper.org</a:t>
            </a:r>
          </a:p>
        </p:txBody>
      </p:sp>
    </p:spTree>
    <p:extLst>
      <p:ext uri="{BB962C8B-B14F-4D97-AF65-F5344CB8AC3E}">
        <p14:creationId xmlns:p14="http://schemas.microsoft.com/office/powerpoint/2010/main" val="3208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Regularization=1.2</a:t>
            </a:r>
            <a:endParaRPr lang="en-US" dirty="0"/>
          </a:p>
        </p:txBody>
      </p:sp>
      <p:pic>
        <p:nvPicPr>
          <p:cNvPr id="7170" name="Picture 2" descr="C:\Users\grahajam\Dropbox\SEER Share\Documents\Presentations\ImagesForPresentations\Regularization 1.2\Test_bathy_tes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72" y="996363"/>
            <a:ext cx="4334758" cy="28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rahajam\Dropbox\SEER Share\Documents\Presentations\ImagesForPresentations\Regularization 1.2\Test_sst_test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1"/>
            <a:ext cx="44577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rahajam\Dropbox\SEER Share\Documents\Presentations\ImagesForPresentations\Regularization 1.2\Test_infra_tes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357"/>
            <a:ext cx="4341827" cy="28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rahajam\Dropbox\SEER Share\Documents\Presentations\ImagesForPresentations\Regularization 1.2\Test_npp_test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72" y="3886201"/>
            <a:ext cx="44576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Regularization=10</a:t>
            </a:r>
            <a:endParaRPr lang="en-US" dirty="0"/>
          </a:p>
        </p:txBody>
      </p:sp>
      <p:pic>
        <p:nvPicPr>
          <p:cNvPr id="6146" name="Picture 2" descr="C:\Users\grahajam\Dropbox\SEER Share\Documents\Presentations\ImagesForPresentations\Regularization10\Test_bathy_tes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599"/>
            <a:ext cx="4495800" cy="2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rahajam\Dropbox\SEER Share\Documents\Presentations\ImagesForPresentations\Regularization10\Test_infra_tes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" y="1066800"/>
            <a:ext cx="4345364" cy="28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rahajam\Dropbox\SEER Share\Documents\Presentations\ImagesForPresentations\Regularization10\Test_npp_tes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3368"/>
            <a:ext cx="4509940" cy="30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rahajam\Dropbox\SEER Share\Documents\Presentations\ImagesForPresentations\Regularization10\Test_sst_test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5986"/>
            <a:ext cx="4473019" cy="29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ahajam\Dropbox\SEER Share\Documents\Presentations\ImagesForPresentations\Regularization.1\Infra_Reg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2031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grahajam\Dropbox\SEER Share\Documents\Presentations\ImagesForPresentations\Regularization 1.2\Test_infra_tes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752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rahajam\Dropbox\SEER Share\Documents\Presentations\ImagesForPresentations\Regularization10\Test_infra_test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86984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123" y="6172200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Regularization=0.1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72200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Regularization=1.2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8632" y="6172200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Regularization=10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7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92638"/>
              </p:ext>
            </p:extLst>
          </p:nvPr>
        </p:nvGraphicFramePr>
        <p:xfrm>
          <a:off x="1219201" y="4611671"/>
          <a:ext cx="7696198" cy="21689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1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Samples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0.947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13,258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0.941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16,850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23,839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28,293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2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72,901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0.918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7" y="66999"/>
            <a:ext cx="7098123" cy="45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3" y="0"/>
            <a:ext cx="6667968" cy="3478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28" y="3276600"/>
            <a:ext cx="6654072" cy="359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-9427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10%</a:t>
            </a:r>
          </a:p>
          <a:p>
            <a:pPr algn="r"/>
            <a:r>
              <a:rPr lang="en-US" dirty="0" smtClean="0"/>
              <a:t>Sample</a:t>
            </a:r>
          </a:p>
          <a:p>
            <a:pPr algn="r"/>
            <a:r>
              <a:rPr lang="en-US" dirty="0" smtClean="0"/>
              <a:t>Points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93467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100%</a:t>
            </a:r>
            <a:endParaRPr lang="en-US" dirty="0"/>
          </a:p>
          <a:p>
            <a:pPr algn="r"/>
            <a:r>
              <a:rPr lang="en-US" dirty="0" smtClean="0"/>
              <a:t>Sample </a:t>
            </a:r>
          </a:p>
          <a:p>
            <a:pPr algn="r"/>
            <a:r>
              <a:rPr lang="en-US" dirty="0" smtClean="0"/>
              <a:t>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343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Poor</a:t>
            </a:r>
          </a:p>
          <a:p>
            <a:pPr algn="r"/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752600"/>
            <a:ext cx="121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Optimal</a:t>
            </a:r>
          </a:p>
          <a:p>
            <a:pPr algn="r"/>
            <a:r>
              <a:rPr lang="en-US" dirty="0" smtClean="0"/>
              <a:t>Habitat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928" y="3260271"/>
            <a:ext cx="324394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FromJake\Jiggled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2393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FromJake\Jiggled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86327"/>
            <a:ext cx="4876800" cy="2295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FromJake\Jiggle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29158"/>
            <a:ext cx="4884656" cy="2242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1196" y="195982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Jiggling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8767" y="42026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=4.4km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2887" y="651223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=55km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Jiggling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219200"/>
            <a:ext cx="3048000" cy="1447800"/>
          </a:xfrm>
        </p:spPr>
        <p:txBody>
          <a:bodyPr/>
          <a:lstStyle/>
          <a:p>
            <a:r>
              <a:rPr lang="en-US" dirty="0" smtClean="0"/>
              <a:t>Spearman’s Correlation</a:t>
            </a:r>
            <a:endParaRPr lang="en-US" dirty="0"/>
          </a:p>
        </p:txBody>
      </p:sp>
      <p:pic>
        <p:nvPicPr>
          <p:cNvPr id="4102" name="Picture 6" descr="Y:\FromJake\Jiggle0_vs_Jiggle0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1" y="3505200"/>
            <a:ext cx="4837517" cy="334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375" y="3200400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vs. 4.4km, Correlation </a:t>
            </a:r>
            <a:r>
              <a:rPr lang="en-US" dirty="0"/>
              <a:t>= .997</a:t>
            </a:r>
          </a:p>
        </p:txBody>
      </p:sp>
      <p:pic>
        <p:nvPicPr>
          <p:cNvPr id="4103" name="Picture 7" descr="Y:\FromJake\Jiggle0_vs_Jiggle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0" y="0"/>
            <a:ext cx="4755429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54731" y="3200400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vs. 55km, Correlation </a:t>
            </a:r>
            <a:r>
              <a:rPr lang="en-US" dirty="0"/>
              <a:t>= .919</a:t>
            </a:r>
          </a:p>
        </p:txBody>
      </p:sp>
    </p:spTree>
    <p:extLst>
      <p:ext uri="{BB962C8B-B14F-4D97-AF65-F5344CB8AC3E}">
        <p14:creationId xmlns:p14="http://schemas.microsoft.com/office/powerpoint/2010/main" val="29265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Deviation of Jiggling Points by 4.4km </a:t>
            </a:r>
            <a:endParaRPr lang="en-US" dirty="0"/>
          </a:p>
        </p:txBody>
      </p:sp>
      <p:pic>
        <p:nvPicPr>
          <p:cNvPr id="6146" name="Picture 2" descr="Y:\FromJake\StDev_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850"/>
            <a:ext cx="9144000" cy="433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0.0008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2133600"/>
            <a:ext cx="121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0.32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0534" y="2209800"/>
            <a:ext cx="324394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We can improve HSMs over the default settings in Maxent</a:t>
            </a:r>
          </a:p>
          <a:p>
            <a:r>
              <a:rPr lang="en-US" dirty="0" smtClean="0"/>
              <a:t>We can determine uncertainty in some cases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Support uncertainty for each data point</a:t>
            </a:r>
          </a:p>
          <a:p>
            <a:pPr lvl="1"/>
            <a:r>
              <a:rPr lang="en-US" dirty="0" smtClean="0"/>
              <a:t>Improve uncertainty analysis and visualization for predictor layers</a:t>
            </a:r>
          </a:p>
          <a:p>
            <a:pPr lvl="1"/>
            <a:r>
              <a:rPr lang="en-US" dirty="0" smtClean="0"/>
              <a:t>Begin adding uncertainty analysis and maps to products</a:t>
            </a:r>
          </a:p>
          <a:p>
            <a:endParaRPr lang="en-US" dirty="0"/>
          </a:p>
        </p:txBody>
      </p:sp>
      <p:pic>
        <p:nvPicPr>
          <p:cNvPr id="4" name="Picture 2" descr="Y:\FromJake\StDev_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7"/>
            <a:ext cx="2589227" cy="1226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Communicating Uncertainy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7038975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6700838" y="648811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Colleen Sullivan, 2012</a:t>
            </a:r>
          </a:p>
        </p:txBody>
      </p:sp>
    </p:spTree>
    <p:extLst>
      <p:ext uri="{BB962C8B-B14F-4D97-AF65-F5344CB8AC3E}">
        <p14:creationId xmlns:p14="http://schemas.microsoft.com/office/powerpoint/2010/main" val="19866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LifeMapper: Loggerhead Turtles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265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419975" y="64881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LifeMapper.org</a:t>
            </a:r>
          </a:p>
        </p:txBody>
      </p:sp>
    </p:spTree>
    <p:extLst>
      <p:ext uri="{BB962C8B-B14F-4D97-AF65-F5344CB8AC3E}">
        <p14:creationId xmlns:p14="http://schemas.microsoft.com/office/powerpoint/2010/main" val="8877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5638800"/>
          </a:xfrm>
        </p:spPr>
        <p:txBody>
          <a:bodyPr/>
          <a:lstStyle/>
          <a:p>
            <a:r>
              <a:rPr lang="en-US" sz="1800" dirty="0" smtClean="0"/>
              <a:t>Anderson, Model </a:t>
            </a:r>
            <a:r>
              <a:rPr lang="en-US" sz="1800" dirty="0"/>
              <a:t>Based Inference in the Life Sciences: A Primer on Evidence</a:t>
            </a:r>
          </a:p>
          <a:p>
            <a:r>
              <a:rPr lang="en-US" sz="1800" dirty="0"/>
              <a:t>AVHRR Technical </a:t>
            </a:r>
            <a:r>
              <a:rPr lang="en-US" sz="1800" dirty="0" smtClean="0"/>
              <a:t>Specifications: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://data.nodc.noaa.gov/pathfinder/Version5.2/GDS_TechSpecs_v2.0.pdf</a:t>
            </a:r>
            <a:endParaRPr lang="en-US" sz="1800" dirty="0"/>
          </a:p>
          <a:p>
            <a:r>
              <a:rPr lang="en-US" sz="1800" dirty="0" err="1"/>
              <a:t>Chil’s</a:t>
            </a:r>
            <a:r>
              <a:rPr lang="en-US" sz="1800" dirty="0"/>
              <a:t> JP, </a:t>
            </a:r>
            <a:r>
              <a:rPr lang="en-US" sz="1800" dirty="0" err="1"/>
              <a:t>Delfiner</a:t>
            </a:r>
            <a:r>
              <a:rPr lang="en-US" sz="1800" dirty="0"/>
              <a:t> P , </a:t>
            </a:r>
            <a:r>
              <a:rPr lang="en-US" sz="1800" dirty="0" err="1"/>
              <a:t>Geostatistics</a:t>
            </a:r>
            <a:r>
              <a:rPr lang="en-US" sz="1800" dirty="0"/>
              <a:t>: Modeling Spatial Uncertainty </a:t>
            </a:r>
          </a:p>
          <a:p>
            <a:r>
              <a:rPr lang="en-US" sz="1800" dirty="0" smtClean="0"/>
              <a:t>Franklin J, Mapping </a:t>
            </a:r>
            <a:r>
              <a:rPr lang="en-US" sz="1800" dirty="0"/>
              <a:t>Species Distributions: Spatial Inference and Prediction. Cambridge University Press, </a:t>
            </a:r>
            <a:r>
              <a:rPr lang="en-US" sz="1800" dirty="0" smtClean="0"/>
              <a:t>Cambridge</a:t>
            </a:r>
          </a:p>
          <a:p>
            <a:r>
              <a:rPr lang="en-US" sz="1800" dirty="0" err="1" smtClean="0"/>
              <a:t>Hunsaker</a:t>
            </a:r>
            <a:r>
              <a:rPr lang="en-US" sz="1800" dirty="0" smtClean="0"/>
              <a:t> CT et. </a:t>
            </a:r>
            <a:r>
              <a:rPr lang="en-US" sz="1800" dirty="0"/>
              <a:t>a</a:t>
            </a:r>
            <a:r>
              <a:rPr lang="en-US" sz="1800" dirty="0" smtClean="0"/>
              <a:t>l., Spatial </a:t>
            </a:r>
            <a:r>
              <a:rPr lang="en-US" sz="1800" dirty="0"/>
              <a:t>Uncertainty in Ecology: Implications for Remote Sensing and GIS Applications </a:t>
            </a:r>
            <a:endParaRPr lang="en-US" sz="1800" dirty="0" smtClean="0"/>
          </a:p>
          <a:p>
            <a:r>
              <a:rPr lang="en-US" sz="1800" dirty="0" smtClean="0"/>
              <a:t>Maxent</a:t>
            </a:r>
            <a:r>
              <a:rPr lang="en-US" sz="1800" dirty="0"/>
              <a:t>: </a:t>
            </a:r>
            <a:r>
              <a:rPr lang="en-US" sz="1800" dirty="0">
                <a:hlinkClick r:id="rId3"/>
              </a:rPr>
              <a:t>http://www.cs.princeton.edu/~schapire/maxent/</a:t>
            </a:r>
            <a:endParaRPr lang="en-US" sz="1800" dirty="0"/>
          </a:p>
          <a:p>
            <a:r>
              <a:rPr lang="en-US" sz="1800" dirty="0" smtClean="0"/>
              <a:t>Phillips </a:t>
            </a:r>
            <a:r>
              <a:rPr lang="en-US" sz="1800" dirty="0"/>
              <a:t>SJ, Anderson RP, </a:t>
            </a:r>
            <a:r>
              <a:rPr lang="en-US" sz="1800" dirty="0" err="1"/>
              <a:t>Schapire</a:t>
            </a:r>
            <a:r>
              <a:rPr lang="en-US" sz="1800" dirty="0"/>
              <a:t> RE (2006) Maximum entropy modeling of species geographic distributions. </a:t>
            </a:r>
            <a:r>
              <a:rPr lang="en-US" sz="1800" dirty="0" err="1"/>
              <a:t>Ecol</a:t>
            </a:r>
            <a:r>
              <a:rPr lang="en-US" sz="1800" dirty="0"/>
              <a:t> Model 190 (3-4):231-259. </a:t>
            </a:r>
            <a:endParaRPr lang="en-US" sz="1800" dirty="0" smtClean="0"/>
          </a:p>
          <a:p>
            <a:r>
              <a:rPr lang="en-US" sz="1800" dirty="0" smtClean="0"/>
              <a:t>Warren </a:t>
            </a:r>
            <a:r>
              <a:rPr lang="en-US" sz="1800" dirty="0"/>
              <a:t>DL, Seifert SN (2011) Ecological niche modeling in Maxent: the importance of model complexity and the performance of model selection criteria. Ecological Applications 21 (2):335-342. </a:t>
            </a:r>
            <a:endParaRPr lang="en-US" sz="1800" dirty="0" smtClean="0"/>
          </a:p>
          <a:p>
            <a:r>
              <a:rPr lang="en-US" sz="1800" dirty="0" err="1" smtClean="0"/>
              <a:t>Wenzhong</a:t>
            </a:r>
            <a:r>
              <a:rPr lang="en-US" sz="1800" dirty="0" smtClean="0"/>
              <a:t> S, Principles </a:t>
            </a:r>
            <a:r>
              <a:rPr lang="en-US" sz="1800" dirty="0"/>
              <a:t>of Modeling Uncertainties in Spatial Data and Spatial Analyses</a:t>
            </a:r>
          </a:p>
        </p:txBody>
      </p:sp>
    </p:spTree>
    <p:extLst>
      <p:ext uri="{BB962C8B-B14F-4D97-AF65-F5344CB8AC3E}">
        <p14:creationId xmlns:p14="http://schemas.microsoft.com/office/powerpoint/2010/main" val="2477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background (absence points)</a:t>
            </a:r>
          </a:p>
          <a:p>
            <a:r>
              <a:rPr lang="en-US" dirty="0" smtClean="0"/>
              <a:t>Clamping: </a:t>
            </a:r>
          </a:p>
          <a:p>
            <a:pPr lvl="1"/>
            <a:r>
              <a:rPr lang="en-US" dirty="0" smtClean="0"/>
              <a:t>Prevents prediction outside the predictors used to create the model</a:t>
            </a:r>
          </a:p>
          <a:p>
            <a:r>
              <a:rPr lang="en-US" smtClean="0"/>
              <a:t>Thresholds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628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8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Communicating Uncertainy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7038975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6700838" y="648811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Colleen Sullivan,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Staircase of Knowledge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5562600"/>
            <a:ext cx="1066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2819400" y="48768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9400" y="4800600"/>
            <a:ext cx="11430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V="1">
            <a:off x="3962400" y="41148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62400" y="4038600"/>
            <a:ext cx="11430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9" name="Straight Connector 18"/>
          <p:cNvCxnSpPr>
            <a:stCxn id="18" idx="3"/>
            <a:endCxn id="21" idx="1"/>
          </p:cNvCxnSpPr>
          <p:nvPr/>
        </p:nvCxnSpPr>
        <p:spPr>
          <a:xfrm flipV="1">
            <a:off x="5105400" y="33528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05400" y="3276600"/>
            <a:ext cx="1066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 flipV="1">
            <a:off x="6172200" y="25908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2514600"/>
            <a:ext cx="11430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 flipV="1">
            <a:off x="7315200" y="1752600"/>
            <a:ext cx="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15200" y="1752600"/>
            <a:ext cx="10668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52800" y="5867400"/>
            <a:ext cx="487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6782594" y="4037806"/>
            <a:ext cx="320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43"/>
          <p:cNvSpPr txBox="1">
            <a:spLocks noChangeArrowheads="1"/>
          </p:cNvSpPr>
          <p:nvPr/>
        </p:nvSpPr>
        <p:spPr bwMode="auto">
          <a:xfrm>
            <a:off x="4724400" y="5486400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Increasing Subjectivity</a:t>
            </a:r>
          </a:p>
        </p:txBody>
      </p:sp>
      <p:sp>
        <p:nvSpPr>
          <p:cNvPr id="5137" name="TextBox 44"/>
          <p:cNvSpPr txBox="1">
            <a:spLocks noChangeArrowheads="1"/>
          </p:cNvSpPr>
          <p:nvPr/>
        </p:nvSpPr>
        <p:spPr bwMode="auto">
          <a:xfrm rot="-5400000">
            <a:off x="7061200" y="39878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Human value added</a:t>
            </a:r>
          </a:p>
        </p:txBody>
      </p:sp>
      <p:sp>
        <p:nvSpPr>
          <p:cNvPr id="5138" name="TextBox 45"/>
          <p:cNvSpPr txBox="1">
            <a:spLocks noChangeArrowheads="1"/>
          </p:cNvSpPr>
          <p:nvPr/>
        </p:nvSpPr>
        <p:spPr bwMode="auto">
          <a:xfrm>
            <a:off x="1524000" y="4800600"/>
            <a:ext cx="1277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Observation</a:t>
            </a:r>
          </a:p>
          <a:p>
            <a:pPr algn="ctr" eaLnBrk="1" hangingPunct="1"/>
            <a:r>
              <a:rPr lang="en-US" sz="1400">
                <a:cs typeface="Arial" charset="0"/>
              </a:rPr>
              <a:t>And </a:t>
            </a:r>
          </a:p>
          <a:p>
            <a:pPr algn="ctr" eaLnBrk="1" hangingPunct="1"/>
            <a:r>
              <a:rPr lang="en-US" sz="1400">
                <a:cs typeface="Arial" charset="0"/>
              </a:rPr>
              <a:t>Measurement</a:t>
            </a:r>
          </a:p>
        </p:txBody>
      </p:sp>
      <p:sp>
        <p:nvSpPr>
          <p:cNvPr id="5139" name="TextBox 46"/>
          <p:cNvSpPr txBox="1">
            <a:spLocks noChangeArrowheads="1"/>
          </p:cNvSpPr>
          <p:nvPr/>
        </p:nvSpPr>
        <p:spPr bwMode="auto">
          <a:xfrm>
            <a:off x="3200400" y="44958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Data</a:t>
            </a:r>
          </a:p>
        </p:txBody>
      </p:sp>
      <p:sp>
        <p:nvSpPr>
          <p:cNvPr id="5140" name="TextBox 47"/>
          <p:cNvSpPr txBox="1">
            <a:spLocks noChangeArrowheads="1"/>
          </p:cNvSpPr>
          <p:nvPr/>
        </p:nvSpPr>
        <p:spPr bwMode="auto">
          <a:xfrm>
            <a:off x="4038600" y="37338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Information</a:t>
            </a:r>
          </a:p>
        </p:txBody>
      </p:sp>
      <p:sp>
        <p:nvSpPr>
          <p:cNvPr id="5141" name="TextBox 48"/>
          <p:cNvSpPr txBox="1">
            <a:spLocks noChangeArrowheads="1"/>
          </p:cNvSpPr>
          <p:nvPr/>
        </p:nvSpPr>
        <p:spPr bwMode="auto">
          <a:xfrm>
            <a:off x="5105400" y="29718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Knowledge</a:t>
            </a:r>
          </a:p>
        </p:txBody>
      </p:sp>
      <p:sp>
        <p:nvSpPr>
          <p:cNvPr id="5142" name="TextBox 49"/>
          <p:cNvSpPr txBox="1">
            <a:spLocks noChangeArrowheads="1"/>
          </p:cNvSpPr>
          <p:nvPr/>
        </p:nvSpPr>
        <p:spPr bwMode="auto">
          <a:xfrm>
            <a:off x="5943600" y="2209800"/>
            <a:ext cx="134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Understanding</a:t>
            </a:r>
          </a:p>
        </p:txBody>
      </p:sp>
      <p:sp>
        <p:nvSpPr>
          <p:cNvPr id="5143" name="TextBox 50"/>
          <p:cNvSpPr txBox="1">
            <a:spLocks noChangeArrowheads="1"/>
          </p:cNvSpPr>
          <p:nvPr/>
        </p:nvSpPr>
        <p:spPr bwMode="auto">
          <a:xfrm>
            <a:off x="7391400" y="1447800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Wisdom</a:t>
            </a:r>
          </a:p>
        </p:txBody>
      </p:sp>
      <p:sp>
        <p:nvSpPr>
          <p:cNvPr id="5144" name="TextBox 52"/>
          <p:cNvSpPr txBox="1">
            <a:spLocks noChangeArrowheads="1"/>
          </p:cNvSpPr>
          <p:nvPr/>
        </p:nvSpPr>
        <p:spPr bwMode="auto">
          <a:xfrm>
            <a:off x="5181600" y="3429000"/>
            <a:ext cx="123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Organization</a:t>
            </a:r>
          </a:p>
          <a:p>
            <a:pPr algn="ctr" eaLnBrk="1" hangingPunct="1"/>
            <a:r>
              <a:rPr lang="en-US" sz="1400">
                <a:cs typeface="Arial" charset="0"/>
              </a:rPr>
              <a:t>Interpretation</a:t>
            </a:r>
          </a:p>
        </p:txBody>
      </p:sp>
      <p:sp>
        <p:nvSpPr>
          <p:cNvPr id="5145" name="TextBox 53"/>
          <p:cNvSpPr txBox="1">
            <a:spLocks noChangeArrowheads="1"/>
          </p:cNvSpPr>
          <p:nvPr/>
        </p:nvSpPr>
        <p:spPr bwMode="auto">
          <a:xfrm>
            <a:off x="2895600" y="4953000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Verification</a:t>
            </a:r>
          </a:p>
        </p:txBody>
      </p:sp>
      <p:sp>
        <p:nvSpPr>
          <p:cNvPr id="5146" name="TextBox 54"/>
          <p:cNvSpPr txBox="1">
            <a:spLocks noChangeArrowheads="1"/>
          </p:cNvSpPr>
          <p:nvPr/>
        </p:nvSpPr>
        <p:spPr bwMode="auto">
          <a:xfrm>
            <a:off x="4114800" y="4191000"/>
            <a:ext cx="92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Selection</a:t>
            </a:r>
          </a:p>
          <a:p>
            <a:pPr algn="ctr" eaLnBrk="1" hangingPunct="1"/>
            <a:r>
              <a:rPr lang="en-US" sz="1400">
                <a:cs typeface="Arial" charset="0"/>
              </a:rPr>
              <a:t>Testing</a:t>
            </a:r>
          </a:p>
        </p:txBody>
      </p:sp>
      <p:sp>
        <p:nvSpPr>
          <p:cNvPr id="5147" name="TextBox 55"/>
          <p:cNvSpPr txBox="1">
            <a:spLocks noChangeArrowheads="1"/>
          </p:cNvSpPr>
          <p:nvPr/>
        </p:nvSpPr>
        <p:spPr bwMode="auto">
          <a:xfrm>
            <a:off x="6172200" y="2743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Comprehension</a:t>
            </a:r>
          </a:p>
          <a:p>
            <a:pPr algn="ctr" eaLnBrk="1" hangingPunct="1"/>
            <a:r>
              <a:rPr lang="en-US" sz="1400">
                <a:cs typeface="Arial" charset="0"/>
              </a:rPr>
              <a:t>Integration</a:t>
            </a:r>
          </a:p>
        </p:txBody>
      </p:sp>
      <p:sp>
        <p:nvSpPr>
          <p:cNvPr id="5148" name="TextBox 56"/>
          <p:cNvSpPr txBox="1">
            <a:spLocks noChangeArrowheads="1"/>
          </p:cNvSpPr>
          <p:nvPr/>
        </p:nvSpPr>
        <p:spPr bwMode="auto">
          <a:xfrm>
            <a:off x="7364413" y="1981200"/>
            <a:ext cx="969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Judgment</a:t>
            </a:r>
          </a:p>
        </p:txBody>
      </p:sp>
      <p:sp>
        <p:nvSpPr>
          <p:cNvPr id="5149" name="TextBox 57"/>
          <p:cNvSpPr txBox="1">
            <a:spLocks noChangeArrowheads="1"/>
          </p:cNvSpPr>
          <p:nvPr/>
        </p:nvSpPr>
        <p:spPr bwMode="auto">
          <a:xfrm>
            <a:off x="1143000" y="6519863"/>
            <a:ext cx="728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Environmental Monitoring and Characterization, Aritola, Pepper, and Brusseau</a:t>
            </a:r>
          </a:p>
        </p:txBody>
      </p:sp>
    </p:spTree>
    <p:extLst>
      <p:ext uri="{BB962C8B-B14F-4D97-AF65-F5344CB8AC3E}">
        <p14:creationId xmlns:p14="http://schemas.microsoft.com/office/powerpoint/2010/main" val="276628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30725" y="834560"/>
            <a:ext cx="1219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0353" y="842665"/>
            <a:ext cx="1371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Predictor Layers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325" y="3122829"/>
            <a:ext cx="2286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Modeling Software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26" y="842665"/>
            <a:ext cx="224131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Spatial Precision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Spatial Accuracy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Sample Bias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Identification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Date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Gross Errors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Gridding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818" y="3124200"/>
            <a:ext cx="21336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Over fitting?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Assumptions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9" name="Elbow Connector 8"/>
          <p:cNvCxnSpPr>
            <a:stCxn id="2" idx="2"/>
            <a:endCxn id="4" idx="0"/>
          </p:cNvCxnSpPr>
          <p:nvPr/>
        </p:nvCxnSpPr>
        <p:spPr>
          <a:xfrm rot="16200000" flipH="1">
            <a:off x="3110591" y="1750094"/>
            <a:ext cx="1602469" cy="1143000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2"/>
            <a:endCxn id="4" idx="0"/>
          </p:cNvCxnSpPr>
          <p:nvPr/>
        </p:nvCxnSpPr>
        <p:spPr>
          <a:xfrm rot="5400000">
            <a:off x="4297557" y="1714233"/>
            <a:ext cx="1594364" cy="1222828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  <a:endCxn id="16" idx="0"/>
          </p:cNvCxnSpPr>
          <p:nvPr/>
        </p:nvCxnSpPr>
        <p:spPr>
          <a:xfrm rot="5400000">
            <a:off x="3637616" y="4132662"/>
            <a:ext cx="1322143" cy="3692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03397" y="4978372"/>
            <a:ext cx="242130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 Curves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0230" y="4972187"/>
            <a:ext cx="3505200" cy="89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Model Performance Measures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Parameters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AIC, AICc, BIC, AUC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3398" y="5664172"/>
            <a:ext cx="24213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Match expectations?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Over-fit?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457890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is the best model?</a:t>
            </a:r>
          </a:p>
        </p:txBody>
      </p:sp>
      <p:cxnSp>
        <p:nvCxnSpPr>
          <p:cNvPr id="20" name="Elbow Connector 19"/>
          <p:cNvCxnSpPr>
            <a:stCxn id="4" idx="2"/>
            <a:endCxn id="17" idx="0"/>
          </p:cNvCxnSpPr>
          <p:nvPr/>
        </p:nvCxnSpPr>
        <p:spPr>
          <a:xfrm rot="16200000" flipH="1">
            <a:off x="5260098" y="2879455"/>
            <a:ext cx="1315958" cy="286950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3582" y="4998796"/>
            <a:ext cx="219270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Habitat Map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4" idx="2"/>
            <a:endCxn id="22" idx="0"/>
          </p:cNvCxnSpPr>
          <p:nvPr/>
        </p:nvCxnSpPr>
        <p:spPr>
          <a:xfrm rot="5400000">
            <a:off x="2320347" y="2835817"/>
            <a:ext cx="1342567" cy="29833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6486" y="5647345"/>
            <a:ext cx="22098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Realistic?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Uncertainty maps?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96578" y="3712695"/>
            <a:ext cx="234262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How to determine?</a:t>
            </a:r>
          </a:p>
        </p:txBody>
      </p:sp>
      <p:cxnSp>
        <p:nvCxnSpPr>
          <p:cNvPr id="33" name="Elbow Connector 32"/>
          <p:cNvCxnSpPr>
            <a:stCxn id="52" idx="1"/>
            <a:endCxn id="4" idx="3"/>
          </p:cNvCxnSpPr>
          <p:nvPr/>
        </p:nvCxnSpPr>
        <p:spPr>
          <a:xfrm rot="10800000">
            <a:off x="5626326" y="3389530"/>
            <a:ext cx="903403" cy="156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529728" y="3143450"/>
            <a:ext cx="2309471" cy="495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1550" y="15554"/>
            <a:ext cx="586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Road Map of Uncertainty</a:t>
            </a:r>
            <a:endParaRPr lang="en-US" sz="4000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5565665" y="5956559"/>
            <a:ext cx="346757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Accurate measures?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6578" y="842665"/>
            <a:ext cx="2410916" cy="156966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Noise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Correlation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Interpolation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Spatial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Measurement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Temporal Uncertainty</a:t>
            </a:r>
          </a:p>
        </p:txBody>
      </p:sp>
    </p:spTree>
    <p:extLst>
      <p:ext uri="{BB962C8B-B14F-4D97-AF65-F5344CB8AC3E}">
        <p14:creationId xmlns:p14="http://schemas.microsoft.com/office/powerpoint/2010/main" val="18544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0113"/>
            <a:ext cx="9144000" cy="59578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Occurrences of Polar Bears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63" y="6477764"/>
            <a:ext cx="7972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The Global Biodiversity Information Facility (</a:t>
            </a:r>
            <a:r>
              <a:rPr lang="en-US" dirty="0" smtClean="0">
                <a:hlinkClick r:id="rId2"/>
              </a:rPr>
              <a:t>www.gbif.org</a:t>
            </a:r>
            <a:r>
              <a:rPr lang="en-US" dirty="0" smtClean="0"/>
              <a:t>, 2011)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2" y="1283827"/>
            <a:ext cx="8890840" cy="48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</a:t>
            </a:r>
            <a:r>
              <a:rPr lang="en-US" baseline="30000" dirty="0" smtClean="0"/>
              <a:t>st</a:t>
            </a:r>
            <a:r>
              <a:rPr lang="en-US" dirty="0" smtClean="0"/>
              <a:t> Dates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put just a “year”, like 2011, into a relational database, the database will return:</a:t>
            </a:r>
          </a:p>
          <a:p>
            <a:pPr lvl="1"/>
            <a:r>
              <a:rPr lang="en-US" smtClean="0"/>
              <a:t>Midnight, January 1</a:t>
            </a:r>
            <a:r>
              <a:rPr lang="en-US" baseline="30000" smtClean="0"/>
              <a:t>st</a:t>
            </a:r>
            <a:r>
              <a:rPr lang="en-US" smtClean="0"/>
              <a:t>, of that year</a:t>
            </a:r>
          </a:p>
          <a:p>
            <a:r>
              <a:rPr lang="en-US" smtClean="0"/>
              <a:t>In other words:</a:t>
            </a:r>
          </a:p>
          <a:p>
            <a:pPr lvl="1"/>
            <a:r>
              <a:rPr lang="en-US" smtClean="0"/>
              <a:t>2011 becomes:</a:t>
            </a:r>
          </a:p>
          <a:p>
            <a:pPr lvl="1"/>
            <a:r>
              <a:rPr lang="en-US" smtClean="0"/>
              <a:t>2011-01-01 00:00:00.00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76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sz="2800" dirty="0"/>
              <a:t>R</a:t>
            </a:r>
            <a:r>
              <a:rPr lang="en-US" sz="2800" dirty="0" smtClean="0"/>
              <a:t>emotely sensed:</a:t>
            </a:r>
          </a:p>
          <a:p>
            <a:pPr lvl="1"/>
            <a:r>
              <a:rPr lang="en-US" sz="2400" dirty="0" smtClean="0"/>
              <a:t>DEMs, Visual, IR, NIR, SST, NPP, Sea Height</a:t>
            </a:r>
          </a:p>
          <a:p>
            <a:r>
              <a:rPr lang="en-US" sz="2800" dirty="0"/>
              <a:t>Integrated from multiple data </a:t>
            </a:r>
            <a:r>
              <a:rPr lang="en-US" sz="2800" dirty="0" smtClean="0"/>
              <a:t>sets:</a:t>
            </a:r>
            <a:endParaRPr lang="en-US" sz="2800" dirty="0"/>
          </a:p>
          <a:p>
            <a:pPr lvl="1"/>
            <a:r>
              <a:rPr lang="en-US" sz="2400" dirty="0"/>
              <a:t>Bathymetry</a:t>
            </a:r>
          </a:p>
          <a:p>
            <a:r>
              <a:rPr lang="en-US" sz="2800" dirty="0" smtClean="0"/>
              <a:t>Interpolated:</a:t>
            </a:r>
          </a:p>
          <a:p>
            <a:pPr lvl="1"/>
            <a:r>
              <a:rPr lang="en-US" sz="2400" dirty="0" smtClean="0"/>
              <a:t>Temp, precipitation, wind</a:t>
            </a:r>
          </a:p>
          <a:p>
            <a:pPr lvl="1"/>
            <a:r>
              <a:rPr lang="en-US" sz="2400" dirty="0" smtClean="0"/>
              <a:t>DO, Sub-surface temp, salinity, bottom type</a:t>
            </a:r>
          </a:p>
          <a:p>
            <a:r>
              <a:rPr lang="en-US" sz="2800" dirty="0" smtClean="0"/>
              <a:t>Processed from other layers:</a:t>
            </a:r>
          </a:p>
          <a:p>
            <a:pPr lvl="1"/>
            <a:r>
              <a:rPr lang="en-US" sz="2400" dirty="0" smtClean="0"/>
              <a:t>Slope, aspect, distance to shore</a:t>
            </a:r>
          </a:p>
          <a:p>
            <a:r>
              <a:rPr lang="en-US" sz="2800" dirty="0" smtClean="0"/>
              <a:t>From other models:</a:t>
            </a:r>
          </a:p>
          <a:p>
            <a:pPr lvl="1"/>
            <a:r>
              <a:rPr lang="en-US" sz="2400" dirty="0" smtClean="0"/>
              <a:t>Climate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34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BioClim/WorldClim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8001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64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Snapper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important recreational and commercial species</a:t>
            </a:r>
          </a:p>
          <a:p>
            <a:r>
              <a:rPr lang="en-US" dirty="0" smtClean="0"/>
              <a:t>$7 - 70 million/year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70" y="3631168"/>
            <a:ext cx="44386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9645" y="6529909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outdooralabama.com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800173" cy="180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6876" y="3291944"/>
            <a:ext cx="1564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www.safmc.net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" y="3630498"/>
            <a:ext cx="4466758" cy="2888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4410" y="6519446"/>
            <a:ext cx="3122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lickyourownbowl.wordpress.com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1248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15429</TotalTime>
  <Words>1104</Words>
  <Application>Microsoft Office PowerPoint</Application>
  <PresentationFormat>On-screen Show (4:3)</PresentationFormat>
  <Paragraphs>271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Default Design</vt:lpstr>
      <vt:lpstr>Uncertainty</vt:lpstr>
      <vt:lpstr>LifeMapper: Tamarix chinensis</vt:lpstr>
      <vt:lpstr>LifeMapper: Loggerhead Turtles</vt:lpstr>
      <vt:lpstr>PowerPoint Presentation</vt:lpstr>
      <vt:lpstr>Occurrences of Polar Bears</vt:lpstr>
      <vt:lpstr>January 1st Dates</vt:lpstr>
      <vt:lpstr>Predictor Layers</vt:lpstr>
      <vt:lpstr>BioClim/WorldClim Data</vt:lpstr>
      <vt:lpstr>Red Snapper</vt:lpstr>
      <vt:lpstr>PowerPoint Presentation</vt:lpstr>
      <vt:lpstr>Sample Data</vt:lpstr>
      <vt:lpstr>Jiggling The Samples</vt:lpstr>
      <vt:lpstr>PowerPoint Presentation</vt:lpstr>
      <vt:lpstr>Predictor Resolution</vt:lpstr>
      <vt:lpstr>Histograms of Predictor Layers</vt:lpstr>
      <vt:lpstr>Predictor Layer Uncertainty</vt:lpstr>
      <vt:lpstr>Modeling Software: Maxent</vt:lpstr>
      <vt:lpstr>Experiments</vt:lpstr>
      <vt:lpstr>Regularization=0.1</vt:lpstr>
      <vt:lpstr>Regularization=1.2</vt:lpstr>
      <vt:lpstr>Regularization=10</vt:lpstr>
      <vt:lpstr>PowerPoint Presentation</vt:lpstr>
      <vt:lpstr>PowerPoint Presentation</vt:lpstr>
      <vt:lpstr>PowerPoint Presentation</vt:lpstr>
      <vt:lpstr>Jiggling</vt:lpstr>
      <vt:lpstr>Jiggling</vt:lpstr>
      <vt:lpstr>Uncertainty Maps</vt:lpstr>
      <vt:lpstr>Conclusions</vt:lpstr>
      <vt:lpstr>Communicating Uncertainy</vt:lpstr>
      <vt:lpstr>References</vt:lpstr>
      <vt:lpstr>Other Issues…</vt:lpstr>
      <vt:lpstr>Additional Slides</vt:lpstr>
      <vt:lpstr>Communicating Uncertainy</vt:lpstr>
      <vt:lpstr>Staircase of 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174</cp:revision>
  <dcterms:created xsi:type="dcterms:W3CDTF">2008-05-04T17:53:48Z</dcterms:created>
  <dcterms:modified xsi:type="dcterms:W3CDTF">2017-03-27T15:56:42Z</dcterms:modified>
</cp:coreProperties>
</file>